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7" r:id="rId6"/>
    <p:sldId id="275" r:id="rId7"/>
    <p:sldId id="270" r:id="rId8"/>
    <p:sldId id="260" r:id="rId9"/>
    <p:sldId id="269" r:id="rId10"/>
    <p:sldId id="276" r:id="rId11"/>
    <p:sldId id="277" r:id="rId12"/>
    <p:sldId id="289" r:id="rId13"/>
    <p:sldId id="261" r:id="rId14"/>
    <p:sldId id="287" r:id="rId15"/>
    <p:sldId id="293" r:id="rId16"/>
    <p:sldId id="292" r:id="rId17"/>
    <p:sldId id="278" r:id="rId18"/>
    <p:sldId id="279" r:id="rId19"/>
    <p:sldId id="280" r:id="rId20"/>
    <p:sldId id="282" r:id="rId21"/>
    <p:sldId id="281" r:id="rId22"/>
    <p:sldId id="285" r:id="rId23"/>
    <p:sldId id="286" r:id="rId24"/>
    <p:sldId id="288" r:id="rId25"/>
    <p:sldId id="291" r:id="rId26"/>
    <p:sldId id="290" r:id="rId27"/>
    <p:sldId id="294" r:id="rId28"/>
    <p:sldId id="25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9FC3"/>
    <a:srgbClr val="234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933BC4-E456-46F8-843F-63195D404BD4}" v="10" dt="2021-12-06T17:32:55.816"/>
    <p1510:client id="{86D7FA2C-498D-49BB-BE48-764730ED0939}" v="1690" dt="2021-12-06T19:29:44.011"/>
    <p1510:client id="{AAAC6F4C-BF6A-4CAC-9AF8-CFE993D6F6EF}" v="12" dt="2021-12-06T18:06:02.654"/>
    <p1510:client id="{FF8AC037-A381-45C1-AF22-7A4263B40458}" v="5" dt="2021-12-06T19:39:59.0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69185" autoAdjust="0"/>
  </p:normalViewPr>
  <p:slideViewPr>
    <p:cSldViewPr snapToGrid="0">
      <p:cViewPr varScale="1">
        <p:scale>
          <a:sx n="58" d="100"/>
          <a:sy n="58" d="100"/>
        </p:scale>
        <p:origin x="161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dy Smouni" userId="0820a993-8d5f-490c-a43b-df00d2e73fcc" providerId="ADAL" clId="{FF8AC037-A381-45C1-AF22-7A4263B40458}"/>
    <pc:docChg chg="addSld modSld">
      <pc:chgData name="Fady Smouni" userId="0820a993-8d5f-490c-a43b-df00d2e73fcc" providerId="ADAL" clId="{FF8AC037-A381-45C1-AF22-7A4263B40458}" dt="2021-12-06T19:39:59.059" v="25" actId="1076"/>
      <pc:docMkLst>
        <pc:docMk/>
      </pc:docMkLst>
      <pc:sldChg chg="addSp modSp add mod">
        <pc:chgData name="Fady Smouni" userId="0820a993-8d5f-490c-a43b-df00d2e73fcc" providerId="ADAL" clId="{FF8AC037-A381-45C1-AF22-7A4263B40458}" dt="2021-12-06T19:39:59.059" v="25" actId="1076"/>
        <pc:sldMkLst>
          <pc:docMk/>
          <pc:sldMk cId="457390607" sldId="294"/>
        </pc:sldMkLst>
        <pc:spChg chg="mod">
          <ac:chgData name="Fady Smouni" userId="0820a993-8d5f-490c-a43b-df00d2e73fcc" providerId="ADAL" clId="{FF8AC037-A381-45C1-AF22-7A4263B40458}" dt="2021-12-06T19:39:54.762" v="24" actId="1076"/>
          <ac:spMkLst>
            <pc:docMk/>
            <pc:sldMk cId="457390607" sldId="294"/>
            <ac:spMk id="2" creationId="{CFF00B03-685C-4E85-A267-39208AA4999E}"/>
          </ac:spMkLst>
        </pc:spChg>
        <pc:picChg chg="add mod">
          <ac:chgData name="Fady Smouni" userId="0820a993-8d5f-490c-a43b-df00d2e73fcc" providerId="ADAL" clId="{FF8AC037-A381-45C1-AF22-7A4263B40458}" dt="2021-12-06T19:39:59.059" v="25" actId="1076"/>
          <ac:picMkLst>
            <pc:docMk/>
            <pc:sldMk cId="457390607" sldId="294"/>
            <ac:picMk id="1026" creationId="{C1D155ED-34C9-4A46-90EE-B4DD83F6E04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E61490-0E8B-644D-8D6F-07FD60935E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08BC33-5051-4F47-9BDC-B6BF899F99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0B59F-B68B-F44C-8E5A-5E36736389EC}" type="datetime1">
              <a:rPr lang="en-US" smtClean="0"/>
              <a:t>12/6/2021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2F1AE-0268-9D47-9C57-E38840087F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B0A12-556D-4040-BD94-D45B66FF4E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D9D23-156F-764B-89C5-48BBF2528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3197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F39DE-44BD-9F4B-B4BB-A575182E7BAB}" type="datetime1">
              <a:rPr lang="en-US" smtClean="0"/>
              <a:t>12/6/2021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0C0C2-B960-6944-9880-3960BE984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5650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>
                <a:latin typeface="Franklin Gothic Book"/>
              </a:rPr>
              <a:t>Rishu</a:t>
            </a:r>
            <a:endParaRPr lang="en-US" dirty="0">
              <a:latin typeface="Franklin Gothic Book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/>
              </a:rPr>
              <a:t>Research shows that breast cancer can affect 1 in 8 U.S. women.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/>
              </a:rPr>
              <a:t>Second leading cause of deaths related to cancer for women (first is lung cancer)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Franklin Gothic Book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/>
              </a:rPr>
              <a:t>Significant progress has been achieved over the past decades, bringing survival rates higher and allowing patients to live longer.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Franklin Gothic Book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/>
              </a:rPr>
              <a:t>we aim to help drive this progress further by providing a clearer picture between patient survival and life extension in relation with the various available treatments.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EF39DE-44BD-9F4B-B4BB-A575182E7BAB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C0C2-B960-6944-9880-3960BE984E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03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Fady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EF39DE-44BD-9F4B-B4BB-A575182E7BAB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C0C2-B960-6944-9880-3960BE984E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06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Fady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EF39DE-44BD-9F4B-B4BB-A575182E7BAB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C0C2-B960-6944-9880-3960BE984E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61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Fady</a:t>
            </a:r>
          </a:p>
          <a:p>
            <a:endParaRPr lang="en-US" dirty="0"/>
          </a:p>
          <a:p>
            <a:r>
              <a:rPr lang="en-US" dirty="0"/>
              <a:t>Rather have lower recall on &gt; 6 years than on &lt;= 6 years</a:t>
            </a:r>
          </a:p>
          <a:p>
            <a:endParaRPr lang="en-US" dirty="0"/>
          </a:p>
          <a:p>
            <a:r>
              <a:rPr lang="en-US" dirty="0"/>
              <a:t>&lt;= 6 years</a:t>
            </a:r>
          </a:p>
          <a:p>
            <a:r>
              <a:rPr lang="en-US" dirty="0"/>
              <a:t>TP: patient lives &lt;=6, we predict &lt;=6</a:t>
            </a:r>
          </a:p>
          <a:p>
            <a:r>
              <a:rPr lang="en-US" dirty="0"/>
              <a:t>FN: patient lives &lt;= 6, we predict &gt;6</a:t>
            </a:r>
          </a:p>
          <a:p>
            <a:endParaRPr lang="en-US" dirty="0"/>
          </a:p>
          <a:p>
            <a:r>
              <a:rPr lang="en-US" dirty="0"/>
              <a:t>&gt;6 years</a:t>
            </a:r>
          </a:p>
          <a:p>
            <a:r>
              <a:rPr lang="en-US" dirty="0"/>
              <a:t>TP: patient lives &gt;6, we predict &gt;6</a:t>
            </a:r>
          </a:p>
          <a:p>
            <a:r>
              <a:rPr lang="en-US" dirty="0"/>
              <a:t>FN: patient lives &gt;6, we predict &lt;=6</a:t>
            </a:r>
          </a:p>
          <a:p>
            <a:endParaRPr lang="en-US" dirty="0"/>
          </a:p>
          <a:p>
            <a:r>
              <a:rPr lang="en-US" dirty="0"/>
              <a:t>Recall: TP/(TP + FN)</a:t>
            </a:r>
          </a:p>
          <a:p>
            <a:r>
              <a:rPr lang="en-US" dirty="0"/>
              <a:t>Precision: TP/(TP + FP)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EF39DE-44BD-9F4B-B4BB-A575182E7BAB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C0C2-B960-6944-9880-3960BE984E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60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Rishu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EF39DE-44BD-9F4B-B4BB-A575182E7BAB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C0C2-B960-6944-9880-3960BE984E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08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Rishu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EF39DE-44BD-9F4B-B4BB-A575182E7BAB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C0C2-B960-6944-9880-3960BE984E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08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Rishu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EF39DE-44BD-9F4B-B4BB-A575182E7BAB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C0C2-B960-6944-9880-3960BE984E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40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Rishu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EF39DE-44BD-9F4B-B4BB-A575182E7BAB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C0C2-B960-6944-9880-3960BE984E8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90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Rishu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EF39DE-44BD-9F4B-B4BB-A575182E7BAB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C0C2-B960-6944-9880-3960BE984E8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78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Rishu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EF39DE-44BD-9F4B-B4BB-A575182E7BAB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C0C2-B960-6944-9880-3960BE984E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85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Rishu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EF39DE-44BD-9F4B-B4BB-A575182E7BAB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C0C2-B960-6944-9880-3960BE984E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40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Rishu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EF39DE-44BD-9F4B-B4BB-A575182E7BAB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C0C2-B960-6944-9880-3960BE984E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72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Fady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EF39DE-44BD-9F4B-B4BB-A575182E7BAB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C0C2-B960-6944-9880-3960BE984E8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27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Fady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EF39DE-44BD-9F4B-B4BB-A575182E7BAB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C0C2-B960-6944-9880-3960BE984E8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71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Fady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EF39DE-44BD-9F4B-B4BB-A575182E7BAB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C0C2-B960-6944-9880-3960BE984E8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0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Fady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EF39DE-44BD-9F4B-B4BB-A575182E7BAB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C0C2-B960-6944-9880-3960BE984E8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75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Fady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can be very hard to get access to medical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Training deep neural networks requires serious computational processing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are not experts on breast cancer and had a hard time sometimes deciding which features were more important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EF39DE-44BD-9F4B-B4BB-A575182E7BAB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C0C2-B960-6944-9880-3960BE984E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99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Fady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EF39DE-44BD-9F4B-B4BB-A575182E7BAB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C0C2-B960-6944-9880-3960BE984E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Rishu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EF39DE-44BD-9F4B-B4BB-A575182E7BAB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C0C2-B960-6944-9880-3960BE984E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37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Rishu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EF39DE-44BD-9F4B-B4BB-A575182E7BAB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C0C2-B960-6944-9880-3960BE984E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19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Rishu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Also, all records are categorical in nature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EF39DE-44BD-9F4B-B4BB-A575182E7BAB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C0C2-B960-6944-9880-3960BE984E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49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Fady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EF39DE-44BD-9F4B-B4BB-A575182E7BAB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C0C2-B960-6944-9880-3960BE984E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9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Fady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EF39DE-44BD-9F4B-B4BB-A575182E7BAB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0C0C2-B960-6944-9880-3960BE984E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79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820FC6C-C2D0-784B-96BF-963AD9FF95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B35FC4C-0992-9C4F-887E-D7F68C1AA6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690571"/>
            <a:ext cx="9144000" cy="66885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E46AAA0-E2EF-E44A-A6D5-B654577319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113184"/>
            <a:ext cx="9144000" cy="1507606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rgbClr val="234078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282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188F5E-23B4-8345-B2A5-105EF759DF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-1"/>
            <a:ext cx="1219200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CD065-015B-2A4A-91EC-6E198CAAB3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026353"/>
          </a:xfrm>
          <a:prstGeom prst="rect">
            <a:avLst/>
          </a:prstGeom>
        </p:spPr>
        <p:txBody>
          <a:bodyPr anchor="ctr"/>
          <a:lstStyle>
            <a:lvl1pPr>
              <a:defRPr b="0" i="0">
                <a:solidFill>
                  <a:srgbClr val="7E9FC3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639DD-54B2-D940-A95F-4337D9FDC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91478"/>
            <a:ext cx="10515599" cy="478548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9DC2A-0A86-AC42-B596-6044546DBD64}"/>
              </a:ext>
            </a:extLst>
          </p:cNvPr>
          <p:cNvSpPr txBox="1"/>
          <p:nvPr userDrawn="1"/>
        </p:nvSpPr>
        <p:spPr>
          <a:xfrm>
            <a:off x="11625944" y="638351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CE81201-A5F3-B248-8E6A-3DAD79E0A584}" type="slidenum">
              <a:rPr lang="en-US" smtClean="0">
                <a:solidFill>
                  <a:schemeClr val="bg1"/>
                </a:solidFill>
              </a:r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741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176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6409558/" TargetMode="External"/><Relationship Id="rId7" Type="http://schemas.openxmlformats.org/officeDocument/2006/relationships/hyperlink" Target="https://www.sciencedirect.com/science/article/pii/S2001037014000464" TargetMode="External"/><Relationship Id="rId2" Type="http://schemas.openxmlformats.org/officeDocument/2006/relationships/hyperlink" Target="https://www.ncbi.nlm.nih.gov/pmc/articles/PMC8051758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springer.com/chapter/10.1007/978-3-030-53956-6_53" TargetMode="External"/><Relationship Id="rId5" Type="http://schemas.openxmlformats.org/officeDocument/2006/relationships/hyperlink" Target="https://www.mdpi.com/2078-2489/10/3/93" TargetMode="External"/><Relationship Id="rId4" Type="http://schemas.openxmlformats.org/officeDocument/2006/relationships/hyperlink" Target="https://bmcmedinformdecismak.biomedcentral.com/articles/10.1186/s12911-019-0801-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5D5106-4953-9A4C-BA98-584B41589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33" y="530424"/>
            <a:ext cx="9852838" cy="1632203"/>
          </a:xfrm>
        </p:spPr>
        <p:txBody>
          <a:bodyPr lIns="91440" tIns="45720" rIns="91440" bIns="45720" anchor="b"/>
          <a:lstStyle/>
          <a:p>
            <a:pPr algn="ctr"/>
            <a:br>
              <a:rPr lang="en-US" sz="4000" dirty="0"/>
            </a:br>
            <a:r>
              <a:rPr lang="en-US" sz="4000" dirty="0">
                <a:latin typeface="Franklin Gothic Medium"/>
              </a:rPr>
              <a:t>Predicting Breast Cancer Survival Period and Recommending Treatments 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01F86F69-15C6-4E40-A353-D52D462222B5}"/>
              </a:ext>
            </a:extLst>
          </p:cNvPr>
          <p:cNvSpPr txBox="1">
            <a:spLocks/>
          </p:cNvSpPr>
          <p:nvPr/>
        </p:nvSpPr>
        <p:spPr>
          <a:xfrm>
            <a:off x="636133" y="4849830"/>
            <a:ext cx="5852933" cy="7024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Design and Implementation of Analytics System </a:t>
            </a:r>
            <a:r>
              <a:rPr lang="en-US" sz="1600" dirty="0"/>
              <a:t>(Fall, 2021) </a:t>
            </a:r>
          </a:p>
          <a:p>
            <a:r>
              <a:rPr lang="en-US" sz="1600" dirty="0"/>
              <a:t>Instructor: Dr.  Robin </a:t>
            </a:r>
            <a:r>
              <a:rPr lang="en-US" sz="1600" dirty="0" err="1"/>
              <a:t>Qiu</a:t>
            </a:r>
            <a:endParaRPr lang="en-US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A72F5D-3BFD-468F-AF4B-AA07C4494EDE}"/>
              </a:ext>
            </a:extLst>
          </p:cNvPr>
          <p:cNvGrpSpPr/>
          <p:nvPr/>
        </p:nvGrpSpPr>
        <p:grpSpPr>
          <a:xfrm>
            <a:off x="4147486" y="3938531"/>
            <a:ext cx="3897029" cy="733312"/>
            <a:chOff x="1090587" y="3824174"/>
            <a:chExt cx="3897029" cy="733312"/>
          </a:xfrm>
        </p:grpSpPr>
        <p:sp>
          <p:nvSpPr>
            <p:cNvPr id="9" name="Subtitle 1">
              <a:extLst>
                <a:ext uri="{FF2B5EF4-FFF2-40B4-BE49-F238E27FC236}">
                  <a16:creationId xmlns:a16="http://schemas.microsoft.com/office/drawing/2014/main" id="{A076CF4B-4B5A-CD47-ADAB-A30AF3EC8871}"/>
                </a:ext>
              </a:extLst>
            </p:cNvPr>
            <p:cNvSpPr txBox="1">
              <a:spLocks/>
            </p:cNvSpPr>
            <p:nvPr/>
          </p:nvSpPr>
          <p:spPr>
            <a:xfrm>
              <a:off x="1090587" y="3824174"/>
              <a:ext cx="1820236" cy="733312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0" i="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latin typeface="Franklin Gothic Book"/>
                </a:rPr>
                <a:t>   Fady Smouni</a:t>
              </a:r>
            </a:p>
            <a:p>
              <a:pPr algn="ctr"/>
              <a:endParaRPr lang="en-US" sz="1200" dirty="0"/>
            </a:p>
          </p:txBody>
        </p:sp>
        <p:sp>
          <p:nvSpPr>
            <p:cNvPr id="13" name="Subtitle 1">
              <a:extLst>
                <a:ext uri="{FF2B5EF4-FFF2-40B4-BE49-F238E27FC236}">
                  <a16:creationId xmlns:a16="http://schemas.microsoft.com/office/drawing/2014/main" id="{07CF995C-AC9C-6443-9A1C-B1FEE9CF2E31}"/>
                </a:ext>
              </a:extLst>
            </p:cNvPr>
            <p:cNvSpPr txBox="1">
              <a:spLocks/>
            </p:cNvSpPr>
            <p:nvPr/>
          </p:nvSpPr>
          <p:spPr>
            <a:xfrm>
              <a:off x="3167380" y="3824174"/>
              <a:ext cx="1820236" cy="733312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0" i="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latin typeface="Franklin Gothic Book"/>
                </a:rPr>
                <a:t>   </a:t>
              </a:r>
              <a:r>
                <a:rPr lang="en-US" sz="1800" dirty="0" err="1">
                  <a:latin typeface="Franklin Gothic Book"/>
                </a:rPr>
                <a:t>Rishu</a:t>
              </a:r>
              <a:r>
                <a:rPr lang="en-US" sz="1800" dirty="0">
                  <a:latin typeface="Franklin Gothic Book"/>
                </a:rPr>
                <a:t> Gandhi</a:t>
              </a:r>
              <a:endParaRPr lang="en-US" sz="1200" dirty="0"/>
            </a:p>
            <a:p>
              <a:endParaRPr lang="en-US" sz="1800" dirty="0"/>
            </a:p>
            <a:p>
              <a:endParaRPr lang="en-US" sz="1800" dirty="0"/>
            </a:p>
          </p:txBody>
        </p:sp>
      </p:grpSp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5ECE332C-2E91-47DB-AD45-D8DBA6452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800" y="2328817"/>
            <a:ext cx="1464776" cy="146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file photo of Rishu Gandhi">
            <a:extLst>
              <a:ext uri="{FF2B5EF4-FFF2-40B4-BE49-F238E27FC236}">
                <a16:creationId xmlns:a16="http://schemas.microsoft.com/office/drawing/2014/main" id="{2D9212AC-ACE2-4C60-A2F9-FB2B59EE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009" y="2340614"/>
            <a:ext cx="1464776" cy="146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593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D8696-5D4A-FA41-9782-D300D38A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EAE31-30DF-0C47-B923-A567D1816D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RNN Model</a:t>
            </a:r>
          </a:p>
          <a:p>
            <a:r>
              <a:rPr lang="en-US" dirty="0"/>
              <a:t>Regression Analysis</a:t>
            </a:r>
          </a:p>
          <a:p>
            <a:r>
              <a:rPr lang="en-US" dirty="0"/>
              <a:t>Bayesian Network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5C0B4-D931-459A-BEA7-62380ADBC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35" y="2890521"/>
            <a:ext cx="3861319" cy="2526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9EFFCD-12EB-4F5D-8A04-7A8B87682A56}"/>
              </a:ext>
            </a:extLst>
          </p:cNvPr>
          <p:cNvSpPr txBox="1"/>
          <p:nvPr/>
        </p:nvSpPr>
        <p:spPr>
          <a:xfrm>
            <a:off x="6626991" y="5400271"/>
            <a:ext cx="42815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https://francescolelli.info/tutorial/neural-networks-a-collection-of-youtube-videos-for-learning-the-basics/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3E07D-CDF7-461B-B7D6-253B7B4A5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114" y="95182"/>
            <a:ext cx="4254933" cy="239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159F7F-DF22-47AB-9FD1-32EE2A956D83}"/>
              </a:ext>
            </a:extLst>
          </p:cNvPr>
          <p:cNvSpPr txBox="1"/>
          <p:nvPr/>
        </p:nvSpPr>
        <p:spPr>
          <a:xfrm>
            <a:off x="7170186" y="2553762"/>
            <a:ext cx="41836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https://www.kpl.gov/catalog/item/?i=ent://LYNDA/0/LYNDA:104159</a:t>
            </a:r>
          </a:p>
        </p:txBody>
      </p:sp>
      <p:pic>
        <p:nvPicPr>
          <p:cNvPr id="3074" name="Picture 2" descr="Mastering Probabilistic Graphical Models Using Python | Packt">
            <a:extLst>
              <a:ext uri="{FF2B5EF4-FFF2-40B4-BE49-F238E27FC236}">
                <a16:creationId xmlns:a16="http://schemas.microsoft.com/office/drawing/2014/main" id="{C88B9FF8-626F-4F74-8E80-528B1CE59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24" y="3125182"/>
            <a:ext cx="4553705" cy="30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26F856-7120-413B-AA40-14ED9527BAEA}"/>
              </a:ext>
            </a:extLst>
          </p:cNvPr>
          <p:cNvSpPr txBox="1"/>
          <p:nvPr/>
        </p:nvSpPr>
        <p:spPr>
          <a:xfrm>
            <a:off x="1283422" y="6180604"/>
            <a:ext cx="42815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https://static.packt-cdn.com/products/9781784394684/graphics/B04016_01_64.jpg</a:t>
            </a:r>
          </a:p>
        </p:txBody>
      </p:sp>
    </p:spTree>
    <p:extLst>
      <p:ext uri="{BB962C8B-B14F-4D97-AF65-F5344CB8AC3E}">
        <p14:creationId xmlns:p14="http://schemas.microsoft.com/office/powerpoint/2010/main" val="69323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CE83-E97F-496C-88A9-B94A4B5A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E1DD6-1261-43C6-BED3-26AAEB7DC6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RNN represented the best model performance for us (90% accuracy)</a:t>
            </a:r>
          </a:p>
          <a:p>
            <a:endParaRPr lang="en-US" dirty="0"/>
          </a:p>
          <a:p>
            <a:r>
              <a:rPr lang="en-US" dirty="0"/>
              <a:t>Baseline Deep Neural Network had a maximum accuracy of (86%)</a:t>
            </a:r>
          </a:p>
          <a:p>
            <a:endParaRPr lang="en-US" dirty="0"/>
          </a:p>
          <a:p>
            <a:r>
              <a:rPr lang="en-US" dirty="0"/>
              <a:t>Improved on previous research results</a:t>
            </a:r>
          </a:p>
          <a:p>
            <a:endParaRPr lang="en-US" dirty="0"/>
          </a:p>
          <a:p>
            <a:r>
              <a:rPr lang="en-US" dirty="0"/>
              <a:t>Not a deep RNN structure</a:t>
            </a:r>
          </a:p>
        </p:txBody>
      </p:sp>
    </p:spTree>
    <p:extLst>
      <p:ext uri="{BB962C8B-B14F-4D97-AF65-F5344CB8AC3E}">
        <p14:creationId xmlns:p14="http://schemas.microsoft.com/office/powerpoint/2010/main" val="782714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CE83-E97F-496C-88A9-B94A4B5A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Model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E1DD6-1261-43C6-BED3-26AAEB7DC6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Model Structure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7A9C7BB-0763-4FAF-A07C-8A9141F8C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988195"/>
              </p:ext>
            </p:extLst>
          </p:nvPr>
        </p:nvGraphicFramePr>
        <p:xfrm>
          <a:off x="838197" y="1930020"/>
          <a:ext cx="812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7820187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853652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35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Target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= 6 years and &gt; 6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981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of Hidden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504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of Neuron in each hidden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 and 32 respectively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4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Activation Function in hidden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relu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874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Activation Function in output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04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Loss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Binary_crossentropy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862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Adam (</a:t>
                      </a:r>
                      <a:r>
                        <a:rPr lang="en-US" dirty="0" err="1"/>
                        <a:t>lr</a:t>
                      </a:r>
                      <a:r>
                        <a:rPr lang="en-US" dirty="0"/>
                        <a:t> = 0.0001)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67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of 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484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Dropout layers for Regularization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44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9279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CE83-E97F-496C-88A9-B94A4B5A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Model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E1DD6-1261-43C6-BED3-26AAEB7DC6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D4BCA-A148-405E-BE75-AEC2E259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441" y="1924862"/>
            <a:ext cx="3572123" cy="2309050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A8CA5025-9004-4EC7-991C-6351D2AA9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437" y="645151"/>
            <a:ext cx="3986043" cy="5531812"/>
          </a:xfrm>
          <a:prstGeom prst="rect">
            <a:avLst/>
          </a:prstGeom>
        </p:spPr>
      </p:pic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B1C440BD-E139-4DED-8540-34E165FFC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867" y="4363527"/>
            <a:ext cx="4979902" cy="181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28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EC3E-3E11-423C-B87B-678169C0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Work- Linear Regression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985DC-AE30-4ECE-AFA6-14CAAC560E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X = all features except Survival Months, Patient ID, Year of Diagnosis, and Survival Category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Y = Survival Months 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B5297-C1DB-4C2E-B1D9-D1BAF40B4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2152750"/>
            <a:ext cx="6096003" cy="2376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1456EE-C686-441B-9A76-B02164218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203" y="2065614"/>
            <a:ext cx="5982478" cy="2573205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63C7ACD7-851C-4BAA-9715-0BD0B34EC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61" y="4638819"/>
            <a:ext cx="6294978" cy="209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26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917B58-3914-4330-9701-11139FE78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Work- Linear Regression Analysis with PCA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E62BC3-D35A-4B3E-9646-322D49C1C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2215" y="1391478"/>
            <a:ext cx="10515599" cy="4785485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X = all features except Survival Months, Patient ID, Year of Diagnosis, and Survival Category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Y = Survival Months </a:t>
            </a:r>
            <a:endParaRPr lang="en-US" sz="16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A5C762-8B72-4286-B522-0AFA2BB9F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68286"/>
            <a:ext cx="6428791" cy="2721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9A7648-7204-4DEC-B0F4-30F65F91B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450" y="2160035"/>
            <a:ext cx="5582578" cy="2551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ED974-C057-49F3-B92C-B6FC0DB2D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83" y="4711959"/>
            <a:ext cx="6682039" cy="214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93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F55F4-ECFD-473D-B711-4DFDB4FC1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Work- Linear Regression Analysis with Reduced Variables/No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B9AD6-88C4-4814-ACE5-71B823D1C5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X = all features except Survival Months, Patient ID, Year of Diagnosis, and Survival Category, HISTO2V, ADJM_6VALUE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Y = Survival Months 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0C753-5FE6-420F-96F4-8BFCB3E5E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29" y="2016270"/>
            <a:ext cx="6672353" cy="2387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19D25A-E4A3-4887-B6DB-B44CB2505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703" y="1966560"/>
            <a:ext cx="5250986" cy="2292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09DAA8-DB00-4BCE-BD8B-6ABD71538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308" y="4487853"/>
            <a:ext cx="7110441" cy="23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11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364F-894F-415A-A4B9-0D828AD7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Work- Logistic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3CE27-D37C-4378-B75D-3F82FAB96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17" y="1439128"/>
            <a:ext cx="4012347" cy="35666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D8C89F-D9C5-4907-8001-FD42902AB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307" y="3222477"/>
            <a:ext cx="5363017" cy="33403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8C8A4C-123D-4C77-A9C6-8796DB384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836" y="1344638"/>
            <a:ext cx="5062299" cy="31143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7021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16198-A9DB-4AA0-981F-6BC1EF9A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A5B5A-EEA3-4807-9FA0-481269784B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/>
          <a:lstStyle/>
          <a:p>
            <a:pPr>
              <a:lnSpc>
                <a:spcPct val="150000"/>
              </a:lnSpc>
            </a:pPr>
            <a:r>
              <a:rPr lang="en-US" sz="1800" dirty="0">
                <a:uFill>
                  <a:solidFill>
                    <a:srgbClr val="000000"/>
                  </a:solidFill>
                </a:uFill>
                <a:latin typeface="+mn-lt"/>
                <a:ea typeface="+mn-lt"/>
                <a:cs typeface="+mn-lt"/>
              </a:rPr>
              <a:t>Model 1_Logistic Regression with PCA Analysis: less than 6 years of survival patients records </a:t>
            </a:r>
            <a:endParaRPr lang="en-US" sz="1800" dirty="0">
              <a:latin typeface="Calibri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uFill>
                  <a:solidFill>
                    <a:srgbClr val="000000"/>
                  </a:solidFill>
                </a:uFill>
                <a:latin typeface="Calibri"/>
                <a:ea typeface="+mn-lt"/>
                <a:cs typeface="+mn-lt"/>
              </a:rPr>
              <a:t>Model 2_Logistic Regression with PCA Analysis: more than 6 years of survival patients records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alibri"/>
                <a:ea typeface="+mn-lt"/>
                <a:cs typeface="+mn-lt"/>
              </a:rPr>
              <a:t>Train</a:t>
            </a:r>
            <a:r>
              <a:rPr lang="en-US" sz="1800" dirty="0">
                <a:latin typeface="Calibri"/>
                <a:cs typeface="Calibri" panose="020F0502020204030204"/>
              </a:rPr>
              <a:t> and Test: 80/20 split</a:t>
            </a:r>
            <a:endParaRPr lang="en-US" sz="1800" dirty="0"/>
          </a:p>
          <a:p>
            <a:pPr lvl="2">
              <a:buFont typeface="Arial" panose="05050102010706020507" pitchFamily="18" charset="2"/>
              <a:buChar char="•"/>
            </a:pPr>
            <a:r>
              <a:rPr lang="en-US" sz="1800" dirty="0">
                <a:latin typeface="Franklin Gothic Book"/>
                <a:cs typeface="Calibri" panose="020F0502020204030204"/>
              </a:rPr>
              <a:t>X = all features except Survival Years </a:t>
            </a:r>
            <a:endParaRPr lang="en-US" sz="1800" dirty="0">
              <a:latin typeface="Calibri"/>
              <a:cs typeface="Calibri" panose="020F0502020204030204"/>
            </a:endParaRPr>
          </a:p>
          <a:p>
            <a:pPr marL="1143000" lvl="1">
              <a:spcBef>
                <a:spcPts val="500"/>
              </a:spcBef>
              <a:buFont typeface="Arial" panose="05050102010706020507" pitchFamily="18" charset="2"/>
              <a:buChar char="•"/>
            </a:pPr>
            <a:r>
              <a:rPr lang="en-US" sz="1800" dirty="0">
                <a:latin typeface="Franklin Gothic Book"/>
                <a:cs typeface="Calibri" panose="020F0502020204030204"/>
              </a:rPr>
              <a:t>Y = Survival Years</a:t>
            </a:r>
          </a:p>
          <a:p>
            <a:pPr marL="685800">
              <a:spcBef>
                <a:spcPts val="500"/>
              </a:spcBef>
              <a:buFont typeface="Arial" panose="05050102010706020507" pitchFamily="18" charset="2"/>
              <a:buChar char="•"/>
            </a:pPr>
            <a:endParaRPr lang="en-US" sz="2600" dirty="0">
              <a:solidFill>
                <a:srgbClr val="000000"/>
              </a:solidFill>
              <a:effectLst/>
              <a:latin typeface="Franklin Gothic Book"/>
              <a:ea typeface="Arial Unicode MS"/>
              <a:cs typeface="Calibri" panose="020F0502020204030204"/>
            </a:endParaRPr>
          </a:p>
          <a:p>
            <a:pPr marL="1143000" lvl="1">
              <a:buFont typeface="Arial" panose="05050102010706020507" pitchFamily="18" charset="2"/>
              <a:buChar char="•"/>
            </a:pPr>
            <a:endParaRPr lang="en-US" sz="1600" dirty="0">
              <a:latin typeface="Franklin Gothic Book"/>
              <a:ea typeface="Arial Unicode MS"/>
              <a:cs typeface="Calibri"/>
            </a:endParaRPr>
          </a:p>
          <a:p>
            <a:pPr marL="0" indent="0">
              <a:buNone/>
            </a:pPr>
            <a:endParaRPr lang="en-US" sz="1800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marL="0" indent="0">
              <a:buNone/>
            </a:pPr>
            <a:endParaRPr lang="en-US" dirty="0"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629341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3CB4-6426-43BB-8F1F-EE0AD699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4ADEFB-622B-4A55-A27F-707EE3B912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49849" y="1391478"/>
            <a:ext cx="5107996" cy="3847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531E5-63E3-45F5-B6BF-85C417301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848" y="1391478"/>
            <a:ext cx="5944115" cy="40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98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C3CA5-8770-C14D-AA8F-67B3C6B0B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min to convince the audience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CCC490-FDFE-445B-B04B-7DE29086B320}"/>
              </a:ext>
            </a:extLst>
          </p:cNvPr>
          <p:cNvSpPr txBox="1"/>
          <p:nvPr/>
        </p:nvSpPr>
        <p:spPr>
          <a:xfrm>
            <a:off x="838200" y="1528175"/>
            <a:ext cx="7077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IN 8 (13%)</a:t>
            </a:r>
          </a:p>
        </p:txBody>
      </p:sp>
      <p:pic>
        <p:nvPicPr>
          <p:cNvPr id="2050" name="Picture 2" descr="Why have breast cancer mortality rates declined? - ScienceDirect">
            <a:extLst>
              <a:ext uri="{FF2B5EF4-FFF2-40B4-BE49-F238E27FC236}">
                <a16:creationId xmlns:a16="http://schemas.microsoft.com/office/drawing/2014/main" id="{269DD9D9-3C92-484C-A757-B4C3E5012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43474"/>
            <a:ext cx="6013146" cy="342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35F479-D2AF-4512-9FB0-5BDB40B6D2CF}"/>
              </a:ext>
            </a:extLst>
          </p:cNvPr>
          <p:cNvSpPr txBox="1"/>
          <p:nvPr/>
        </p:nvSpPr>
        <p:spPr>
          <a:xfrm rot="16200000">
            <a:off x="-587587" y="3683800"/>
            <a:ext cx="248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Mortality rates</a:t>
            </a:r>
          </a:p>
        </p:txBody>
      </p:sp>
      <p:pic>
        <p:nvPicPr>
          <p:cNvPr id="2052" name="Picture 4" descr="RACGP - Cancer develops resistance to our most lethal drugs. Now we know how">
            <a:extLst>
              <a:ext uri="{FF2B5EF4-FFF2-40B4-BE49-F238E27FC236}">
                <a16:creationId xmlns:a16="http://schemas.microsoft.com/office/drawing/2014/main" id="{EEF69E12-7A5D-459A-8A26-C7E002896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496" y="2268320"/>
            <a:ext cx="3955681" cy="232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B838FB-A46B-4F12-AA9B-5D0D62E7C715}"/>
              </a:ext>
            </a:extLst>
          </p:cNvPr>
          <p:cNvSpPr txBox="1"/>
          <p:nvPr/>
        </p:nvSpPr>
        <p:spPr>
          <a:xfrm>
            <a:off x="1283422" y="6180604"/>
            <a:ext cx="42815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https://ars.els-cdn.com/content/image/1-s2.0-S2213538315000065-gr1.jpg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41BC8-C4B6-4755-84DD-9EF125A80BEC}"/>
              </a:ext>
            </a:extLst>
          </p:cNvPr>
          <p:cNvSpPr txBox="1"/>
          <p:nvPr/>
        </p:nvSpPr>
        <p:spPr>
          <a:xfrm>
            <a:off x="7768496" y="4589680"/>
            <a:ext cx="42815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https://www1.racgp.org.au/getattachment/8e4a0311-e904-45b2-9871-c46b0c43edc8/attachment.aspx</a:t>
            </a:r>
          </a:p>
        </p:txBody>
      </p:sp>
    </p:spTree>
    <p:extLst>
      <p:ext uri="{BB962C8B-B14F-4D97-AF65-F5344CB8AC3E}">
        <p14:creationId xmlns:p14="http://schemas.microsoft.com/office/powerpoint/2010/main" val="1730452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218A-16B4-427C-989F-8B0F63FA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 2</a:t>
            </a:r>
          </a:p>
        </p:txBody>
      </p:sp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ED19A8-5CDB-4C4C-B7BD-A9D16693A9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45712" y="1578850"/>
            <a:ext cx="5029541" cy="3856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D7B6D6-643D-44A0-8A78-FA9868C01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011" y="1635331"/>
            <a:ext cx="5834378" cy="37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16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00B03-685C-4E85-A267-39208AA49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Network Model Exploration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3DD76A9-BEDA-4A3D-8916-BD92F0EC6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332" y="1637778"/>
            <a:ext cx="7529336" cy="358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55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00B03-685C-4E85-A267-39208AA49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3532" cy="1026353"/>
          </a:xfrm>
        </p:spPr>
        <p:txBody>
          <a:bodyPr/>
          <a:lstStyle/>
          <a:p>
            <a:r>
              <a:rPr lang="en-US" dirty="0"/>
              <a:t>Bayesian Network Model Exploration (Cont.)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E9983C-A152-4CCA-B447-06508346D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391478"/>
            <a:ext cx="5424814" cy="181518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>
                <a:ea typeface="Arial Unicode MS"/>
                <a:cs typeface="Arial Unicode MS"/>
              </a:rPr>
              <a:t>Survival Probabilistic Distributions given that the patient had chemotherapy, has had a surgery, had Beam radiation, and had radiation before surgery.</a:t>
            </a:r>
          </a:p>
          <a:p>
            <a:pPr marL="0" indent="0">
              <a:buNone/>
            </a:pPr>
            <a:endParaRPr lang="en-US" dirty="0">
              <a:ea typeface="Arial Unicode MS"/>
              <a:cs typeface="Arial Unicode M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9E9907-FF21-4BD9-B5EC-12B5E9C09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38" y="3429000"/>
            <a:ext cx="3356976" cy="281475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FB0EB9-E1E4-482A-921B-A2A61FF46823}"/>
              </a:ext>
            </a:extLst>
          </p:cNvPr>
          <p:cNvSpPr txBox="1">
            <a:spLocks/>
          </p:cNvSpPr>
          <p:nvPr/>
        </p:nvSpPr>
        <p:spPr>
          <a:xfrm>
            <a:off x="6263015" y="1391477"/>
            <a:ext cx="5424814" cy="181518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Arial Unicode MS"/>
                <a:cs typeface="Arial Unicode MS"/>
              </a:rPr>
              <a:t>Survival Probabilistic Distributions given that the patient had chemotherapy, did not have a surgery, had Beam radiation.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ea typeface="Arial Unicode MS"/>
              <a:cs typeface="Arial Unicode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3F87DA-702A-451E-A998-B767A977F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773" y="2989498"/>
            <a:ext cx="3369013" cy="303709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AD19F8-1C0B-4E9D-9003-C01015FF9B03}"/>
              </a:ext>
            </a:extLst>
          </p:cNvPr>
          <p:cNvCxnSpPr/>
          <p:nvPr/>
        </p:nvCxnSpPr>
        <p:spPr>
          <a:xfrm>
            <a:off x="6129403" y="1391477"/>
            <a:ext cx="0" cy="500932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87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00B03-685C-4E85-A267-39208AA49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955" y="2915823"/>
            <a:ext cx="4836090" cy="1026353"/>
          </a:xfrm>
        </p:spPr>
        <p:txBody>
          <a:bodyPr/>
          <a:lstStyle/>
          <a:p>
            <a:r>
              <a:rPr lang="en-US" dirty="0"/>
              <a:t>API Demonstration</a:t>
            </a:r>
          </a:p>
        </p:txBody>
      </p:sp>
    </p:spTree>
    <p:extLst>
      <p:ext uri="{BB962C8B-B14F-4D97-AF65-F5344CB8AC3E}">
        <p14:creationId xmlns:p14="http://schemas.microsoft.com/office/powerpoint/2010/main" val="4087802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00B03-685C-4E85-A267-39208AA49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401" y="560595"/>
            <a:ext cx="3031197" cy="1026353"/>
          </a:xfrm>
        </p:spPr>
        <p:txBody>
          <a:bodyPr/>
          <a:lstStyle/>
          <a:p>
            <a:pPr algn="ctr"/>
            <a:r>
              <a:rPr lang="en-US" dirty="0"/>
              <a:t>Questions ?</a:t>
            </a:r>
          </a:p>
        </p:txBody>
      </p:sp>
      <p:pic>
        <p:nvPicPr>
          <p:cNvPr id="1026" name="Picture 2" descr="Early detection remains best defense against breast cancer - Radio Iowa">
            <a:extLst>
              <a:ext uri="{FF2B5EF4-FFF2-40B4-BE49-F238E27FC236}">
                <a16:creationId xmlns:a16="http://schemas.microsoft.com/office/drawing/2014/main" id="{C1D155ED-34C9-4A46-90EE-B4DD83F6E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729" y="1586948"/>
            <a:ext cx="4794802" cy="461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390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0F826-9152-A345-9423-B2B2C1F8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solutions / State of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185F2-38EC-F445-AEAA-FB200B15D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294202"/>
            <a:ext cx="10515599" cy="5378973"/>
          </a:xfrm>
        </p:spPr>
        <p:txBody>
          <a:bodyPr/>
          <a:lstStyle/>
          <a:p>
            <a:r>
              <a:rPr lang="en-US" sz="1800" dirty="0"/>
              <a:t>Li, J. L., Zhou, Z. Z., Dong, J. D., Fu, Y. F., Li, Y. L., Luan, Z. L., &amp; Peng, X. P. (2021, April 16). Predicting breast cancer 5-year survival using machine learning: A systematic review. PubMed Central (PMC). </a:t>
            </a:r>
            <a:r>
              <a:rPr lang="en-US" sz="1800" dirty="0">
                <a:hlinkClick r:id="rId2"/>
              </a:rPr>
              <a:t>https://www.ncbi.nlm.nih.gov/pmc/articles/PMC8051758/</a:t>
            </a:r>
            <a:endParaRPr lang="en-US" sz="1800" dirty="0"/>
          </a:p>
          <a:p>
            <a:r>
              <a:rPr lang="en-US" sz="1800" dirty="0" err="1"/>
              <a:t>Montazeri</a:t>
            </a:r>
            <a:r>
              <a:rPr lang="en-US" sz="1800" dirty="0"/>
              <a:t>, M. M., </a:t>
            </a:r>
            <a:r>
              <a:rPr lang="en-US" sz="1800" dirty="0" err="1"/>
              <a:t>Montazeri</a:t>
            </a:r>
            <a:r>
              <a:rPr lang="en-US" sz="1800" dirty="0"/>
              <a:t>, M. M., </a:t>
            </a:r>
            <a:r>
              <a:rPr lang="en-US" sz="1800" dirty="0" err="1"/>
              <a:t>Montazeri</a:t>
            </a:r>
            <a:r>
              <a:rPr lang="en-US" sz="1800" dirty="0"/>
              <a:t>, M. M., &amp; </a:t>
            </a:r>
            <a:r>
              <a:rPr lang="en-US" sz="1800" dirty="0" err="1"/>
              <a:t>Beigzadeh</a:t>
            </a:r>
            <a:r>
              <a:rPr lang="en-US" sz="1800" dirty="0"/>
              <a:t>, A. B. (2016). Machine learning models in breast cancer survival prediction. PubMed. </a:t>
            </a:r>
            <a:r>
              <a:rPr lang="en-US" sz="1800" dirty="0">
                <a:hlinkClick r:id="rId3"/>
              </a:rPr>
              <a:t>https://pubmed.ncbi.nlm.nih.gov/26409558/</a:t>
            </a:r>
            <a:endParaRPr lang="en-US" sz="1800" dirty="0"/>
          </a:p>
          <a:p>
            <a:r>
              <a:rPr lang="en-US" sz="1800" dirty="0" err="1"/>
              <a:t>Ganggayah</a:t>
            </a:r>
            <a:r>
              <a:rPr lang="en-US" sz="1800" dirty="0"/>
              <a:t>, M. D., </a:t>
            </a:r>
            <a:r>
              <a:rPr lang="en-US" sz="1800" dirty="0" err="1"/>
              <a:t>Taib</a:t>
            </a:r>
            <a:r>
              <a:rPr lang="en-US" sz="1800" dirty="0"/>
              <a:t>, N. D., Har, Y. C., </a:t>
            </a:r>
            <a:r>
              <a:rPr lang="en-US" sz="1800" dirty="0" err="1"/>
              <a:t>Lio</a:t>
            </a:r>
            <a:r>
              <a:rPr lang="en-US" sz="1800" dirty="0"/>
              <a:t>, P., &amp; Dhillon, S. K. (2019, March 22). Predicting factors for survival of breast cancer patients using machine learning techniques. BMC Medical Informatics and Decision Making. </a:t>
            </a:r>
            <a:r>
              <a:rPr lang="en-US" sz="1800" dirty="0">
                <a:hlinkClick r:id="rId4"/>
              </a:rPr>
              <a:t>https://bmcmedinformdecismak.biomedcentral.com/articles/10.1186/s12911-019-0801-4</a:t>
            </a:r>
            <a:endParaRPr lang="en-US" sz="1800" dirty="0"/>
          </a:p>
          <a:p>
            <a:r>
              <a:rPr lang="en-US" sz="1800" dirty="0" err="1"/>
              <a:t>Mihaylov</a:t>
            </a:r>
            <a:r>
              <a:rPr lang="en-US" sz="1800" dirty="0"/>
              <a:t>, I., </a:t>
            </a:r>
            <a:r>
              <a:rPr lang="en-US" sz="1800" dirty="0" err="1"/>
              <a:t>Nisheva</a:t>
            </a:r>
            <a:r>
              <a:rPr lang="en-US" sz="1800" dirty="0"/>
              <a:t>, M., &amp; </a:t>
            </a:r>
            <a:r>
              <a:rPr lang="en-US" sz="1800" dirty="0" err="1"/>
              <a:t>Vassilev</a:t>
            </a:r>
            <a:r>
              <a:rPr lang="en-US" sz="1800" dirty="0"/>
              <a:t>, D. (2019). Application of Machine Learning Models for Survival Prognosis in Breast Cancer Studies †. MDPI. </a:t>
            </a:r>
            <a:r>
              <a:rPr lang="en-US" sz="1800" dirty="0">
                <a:hlinkClick r:id="rId5"/>
              </a:rPr>
              <a:t>https://www.mdpi.com/2078-2489/10/3/93</a:t>
            </a:r>
            <a:endParaRPr lang="en-US" sz="1800" dirty="0"/>
          </a:p>
          <a:p>
            <a:r>
              <a:rPr lang="en-US" sz="1800" dirty="0" err="1"/>
              <a:t>Hareendran</a:t>
            </a:r>
            <a:r>
              <a:rPr lang="en-US" sz="1800" dirty="0"/>
              <a:t>, A. S., Chandra, V., Prasad, S. R., &amp; </a:t>
            </a:r>
            <a:r>
              <a:rPr lang="en-US" sz="1800" dirty="0" err="1"/>
              <a:t>Dhanya</a:t>
            </a:r>
            <a:r>
              <a:rPr lang="en-US" sz="1800" dirty="0"/>
              <a:t>, S. (2020, July 14). Deep Learning Strategies for Survival Prediction in Prophylactic </a:t>
            </a:r>
            <a:r>
              <a:rPr lang="en-US" sz="1800" dirty="0" err="1"/>
              <a:t>Resec</a:t>
            </a:r>
            <a:r>
              <a:rPr lang="en-US" sz="1800" dirty="0"/>
              <a:t>. SpringerLink. </a:t>
            </a:r>
            <a:r>
              <a:rPr lang="en-US" sz="1800" dirty="0">
                <a:hlinkClick r:id="rId6"/>
              </a:rPr>
              <a:t>https://link.springer.com/chapter/10.1007/978-3-030-53956-6_53</a:t>
            </a:r>
            <a:endParaRPr lang="en-US" sz="1800" dirty="0"/>
          </a:p>
          <a:p>
            <a:r>
              <a:rPr lang="en-US" sz="1800" dirty="0"/>
              <a:t>Kourou, K. K., </a:t>
            </a:r>
            <a:r>
              <a:rPr lang="en-US" sz="1800" dirty="0" err="1"/>
              <a:t>Exarchos</a:t>
            </a:r>
            <a:r>
              <a:rPr lang="en-US" sz="1800" dirty="0"/>
              <a:t>, T. P., </a:t>
            </a:r>
            <a:r>
              <a:rPr lang="en-US" sz="1800" dirty="0" err="1"/>
              <a:t>Exarchos</a:t>
            </a:r>
            <a:r>
              <a:rPr lang="en-US" sz="1800" dirty="0"/>
              <a:t>, K. P., </a:t>
            </a:r>
            <a:r>
              <a:rPr lang="en-US" sz="1800" dirty="0" err="1"/>
              <a:t>Karamouzis</a:t>
            </a:r>
            <a:r>
              <a:rPr lang="en-US" sz="1800" dirty="0"/>
              <a:t>, M. V., &amp; Fotiadis, D. I. (2015, January 1). Machine learning applications in cancer prognosis and prediction. ScienceDirect. </a:t>
            </a:r>
            <a:r>
              <a:rPr lang="en-US" sz="1800" dirty="0">
                <a:hlinkClick r:id="rId7"/>
              </a:rPr>
              <a:t>https://www.sciencedirect.com/science/article/pii/S2001037014000464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6385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C3CA5-8770-C14D-AA8F-67B3C6B0B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27F97-547A-BD45-83D3-750EEA3DEC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aim to perform classification based on various parameters to determine a survival range for the patient.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would also like to try and perform a regression analysis to see If it is possible to predict how long a patient will survive in months.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Try to explore the use of Bayesian Networks in the understanding which treatment(s) could most likely prolong breast cancer patients’ survival time at their different survival periods based on a survival causal analysis.</a:t>
            </a:r>
            <a:endParaRPr lang="en-US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endParaRPr lang="en-US" dirty="0">
              <a:latin typeface="Franklin Gothic Book"/>
            </a:endParaRPr>
          </a:p>
          <a:p>
            <a:pPr lvl="1"/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3512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43FD-DF7A-0143-BBB6-F8CCF4FB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and Challenges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516A7-43A8-4AF9-BD9C-0C0EF380B8C9}"/>
              </a:ext>
            </a:extLst>
          </p:cNvPr>
          <p:cNvSpPr txBox="1"/>
          <p:nvPr/>
        </p:nvSpPr>
        <p:spPr>
          <a:xfrm>
            <a:off x="838200" y="201463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ACCESSIBILITY TO DATA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917C16-50C2-4B78-B1B4-8A6DC6297481}"/>
              </a:ext>
            </a:extLst>
          </p:cNvPr>
          <p:cNvSpPr txBox="1"/>
          <p:nvPr/>
        </p:nvSpPr>
        <p:spPr>
          <a:xfrm>
            <a:off x="838200" y="310399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COMPUTATIONAL RESOURCE’S LIMITATIONS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70ABE-483E-47DA-A1C0-442EAA02EDC8}"/>
              </a:ext>
            </a:extLst>
          </p:cNvPr>
          <p:cNvSpPr txBox="1"/>
          <p:nvPr/>
        </p:nvSpPr>
        <p:spPr>
          <a:xfrm>
            <a:off x="838200" y="4670685"/>
            <a:ext cx="6326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LACK OF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/>
                <a:cs typeface="Arial Unicode MS"/>
              </a:rPr>
              <a:t>SUBJECT MATTER EXPERTISE</a:t>
            </a:r>
            <a:endParaRPr lang="en-US" sz="2400" dirty="0"/>
          </a:p>
        </p:txBody>
      </p:sp>
      <p:pic>
        <p:nvPicPr>
          <p:cNvPr id="9" name="Picture 2" descr="5 Ways We Prioritize Patient Privacy at NeuroFlow - NeuroFlow">
            <a:extLst>
              <a:ext uri="{FF2B5EF4-FFF2-40B4-BE49-F238E27FC236}">
                <a16:creationId xmlns:a16="http://schemas.microsoft.com/office/drawing/2014/main" id="{55D20BA8-3EDA-4E58-969A-B4D231091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803" y="1391478"/>
            <a:ext cx="2867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What You Need to Know About GPU Crypto Mining | by Cryptomine | The Capital  | Medium">
            <a:extLst>
              <a:ext uri="{FF2B5EF4-FFF2-40B4-BE49-F238E27FC236}">
                <a16:creationId xmlns:a16="http://schemas.microsoft.com/office/drawing/2014/main" id="{E63B1EDC-FBCE-4F6A-9C78-C643C050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803" y="3194118"/>
            <a:ext cx="28098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019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8784-9BD3-D143-88B2-F97D61FF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Collecting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7FBF1-6D02-AD48-B9DC-7F3193C37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91478"/>
            <a:ext cx="10515599" cy="5334999"/>
          </a:xfrm>
        </p:spPr>
        <p:txBody>
          <a:bodyPr/>
          <a:lstStyle/>
          <a:p>
            <a:r>
              <a:rPr lang="en-US" dirty="0"/>
              <a:t>Our Data comes from the SEER research repository which is a government effort to aggregate data related to breast cancer to help further research.</a:t>
            </a:r>
          </a:p>
          <a:p>
            <a:endParaRPr lang="en-US" dirty="0"/>
          </a:p>
          <a:p>
            <a:r>
              <a:rPr lang="en-US" dirty="0"/>
              <a:t>Patient personal information is encrypted. Allows for anonymous patient representation.</a:t>
            </a:r>
          </a:p>
          <a:p>
            <a:endParaRPr lang="en-US" dirty="0"/>
          </a:p>
          <a:p>
            <a:r>
              <a:rPr lang="en-US" dirty="0"/>
              <a:t>840,666 records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76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8784-9BD3-D143-88B2-F97D61FF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7FBF1-6D02-AD48-B9DC-7F3193C37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 duplicates were found</a:t>
            </a:r>
          </a:p>
          <a:p>
            <a:endParaRPr lang="en-US" dirty="0"/>
          </a:p>
          <a:p>
            <a:r>
              <a:rPr lang="en-US" dirty="0"/>
              <a:t>More than 50% of records had missing values.</a:t>
            </a:r>
          </a:p>
          <a:p>
            <a:endParaRPr lang="en-US" dirty="0"/>
          </a:p>
          <a:p>
            <a:r>
              <a:rPr lang="en-US" dirty="0"/>
              <a:t>Some correlation was found for attributes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70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8784-9BD3-D143-88B2-F97D61FF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7FBF1-6D02-AD48-B9DC-7F3193C37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check for multicollinearity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4969C5-B061-4068-99DE-3666EE391D61}"/>
              </a:ext>
            </a:extLst>
          </p:cNvPr>
          <p:cNvSpPr txBox="1">
            <a:spLocks/>
          </p:cNvSpPr>
          <p:nvPr/>
        </p:nvSpPr>
        <p:spPr>
          <a:xfrm>
            <a:off x="6949440" y="1391477"/>
            <a:ext cx="4556758" cy="478548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Franklin Gothic Book"/>
              </a:rPr>
              <a:t>It is seen that some of the attributes are strongly correlated with each other. However, they were not removed because they are very significant for the model study. </a:t>
            </a:r>
            <a:endParaRPr lang="en-US" dirty="0"/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5E71BE8-D86B-40B4-8A41-0C93FB565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05" y="1721485"/>
            <a:ext cx="5943600" cy="5136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6538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8784-9BD3-D143-88B2-F97D61FF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7FBF1-6D02-AD48-B9DC-7F3193C37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check for skewness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4969C5-B061-4068-99DE-3666EE391D61}"/>
              </a:ext>
            </a:extLst>
          </p:cNvPr>
          <p:cNvSpPr txBox="1">
            <a:spLocks/>
          </p:cNvSpPr>
          <p:nvPr/>
        </p:nvSpPr>
        <p:spPr>
          <a:xfrm>
            <a:off x="6949440" y="1391477"/>
            <a:ext cx="4556758" cy="47854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can be evident that the datasets have skewness in some of the attributes however it was not normalized because these records are significant in the study; eliminating these data records can compromise study models and final result. Therefore, they were kept for future studies.</a:t>
            </a:r>
          </a:p>
        </p:txBody>
      </p:sp>
      <p:pic>
        <p:nvPicPr>
          <p:cNvPr id="8" name="Picture 7" descr="A picture containing window, crossword puzzle&#10;&#10;Description automatically generated">
            <a:extLst>
              <a:ext uri="{FF2B5EF4-FFF2-40B4-BE49-F238E27FC236}">
                <a16:creationId xmlns:a16="http://schemas.microsoft.com/office/drawing/2014/main" id="{9CECE69F-7627-4FDE-9EC3-CD53A11A9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28" y="1772189"/>
            <a:ext cx="4913335" cy="47206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6916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8784-9BD3-D143-88B2-F97D61FF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7FBF1-6D02-AD48-B9DC-7F3193C37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combine categories for certain attributes (i.e. no surgery attribute combined into Boolean of surgery, or no surgery performed regardless of the reason)</a:t>
            </a:r>
          </a:p>
          <a:p>
            <a:endParaRPr lang="en-US" dirty="0"/>
          </a:p>
          <a:p>
            <a:r>
              <a:rPr lang="en-US" dirty="0"/>
              <a:t>Drop all male patients, negligeable representation</a:t>
            </a:r>
          </a:p>
          <a:p>
            <a:endParaRPr lang="en-US" dirty="0"/>
          </a:p>
          <a:p>
            <a:r>
              <a:rPr lang="en-US" dirty="0"/>
              <a:t>Perform a binary split to categories patients that survived for more than 6 years and 6 years or less.</a:t>
            </a:r>
          </a:p>
          <a:p>
            <a:endParaRPr lang="en-US" dirty="0"/>
          </a:p>
          <a:p>
            <a:r>
              <a:rPr lang="en-US" dirty="0"/>
              <a:t>After this cleaning, we are left with 208,517 records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46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522A42B6-56D5-6440-86E6-7006FC53B59A}" vid="{CD8EB4FB-6531-A248-888A-0E93811EC0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76347BE8CD5B45A0EC3B37664776C6" ma:contentTypeVersion="8" ma:contentTypeDescription="Create a new document." ma:contentTypeScope="" ma:versionID="b3642fda4496b2da96afc171a7594371">
  <xsd:schema xmlns:xsd="http://www.w3.org/2001/XMLSchema" xmlns:xs="http://www.w3.org/2001/XMLSchema" xmlns:p="http://schemas.microsoft.com/office/2006/metadata/properties" xmlns:ns2="f7d0a481-c37f-45e0-9428-277a9ea5f5e9" targetNamespace="http://schemas.microsoft.com/office/2006/metadata/properties" ma:root="true" ma:fieldsID="205196fea4cb1ecb483f7afd79b24838" ns2:_="">
    <xsd:import namespace="f7d0a481-c37f-45e0-9428-277a9ea5f5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d0a481-c37f-45e0-9428-277a9ea5f5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FE84982-8308-4C04-B103-DAFD1F3627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C43EB3-B149-4966-A39D-4497FDC768F3}">
  <ds:schemaRefs>
    <ds:schemaRef ds:uri="f7d0a481-c37f-45e0-9428-277a9ea5f5e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6B80897-3080-47C0-AF10-7D1B5662D92E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f7d0a481-c37f-45e0-9428-277a9ea5f5e9"/>
    <ds:schemaRef ds:uri="http://purl.org/dc/dcmitype/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615</TotalTime>
  <Words>1441</Words>
  <Application>Microsoft Office PowerPoint</Application>
  <PresentationFormat>Widescreen</PresentationFormat>
  <Paragraphs>220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Franklin Gothic Book</vt:lpstr>
      <vt:lpstr>Franklin Gothic Medium</vt:lpstr>
      <vt:lpstr>Times New Roman</vt:lpstr>
      <vt:lpstr>Office Theme</vt:lpstr>
      <vt:lpstr> Predicting Breast Cancer Survival Period and Recommending Treatments  </vt:lpstr>
      <vt:lpstr>2 min to convince the audience </vt:lpstr>
      <vt:lpstr>Objectives</vt:lpstr>
      <vt:lpstr>Problem and Challenges</vt:lpstr>
      <vt:lpstr>Data Collecting</vt:lpstr>
      <vt:lpstr>Data Cleaning</vt:lpstr>
      <vt:lpstr>Data Cleaning (Cont.)</vt:lpstr>
      <vt:lpstr>Data Cleaning (Cont.)</vt:lpstr>
      <vt:lpstr>Data Preprocessing</vt:lpstr>
      <vt:lpstr>Methodology </vt:lpstr>
      <vt:lpstr>RNN Model</vt:lpstr>
      <vt:lpstr>RNN Model (Cont.)</vt:lpstr>
      <vt:lpstr>RNN Model (Cont.)</vt:lpstr>
      <vt:lpstr>Previous Work- Linear Regression Analysis</vt:lpstr>
      <vt:lpstr>Previous Work- Linear Regression Analysis with PCA</vt:lpstr>
      <vt:lpstr>Previous Work- Linear Regression Analysis with Reduced Variables/No PCA</vt:lpstr>
      <vt:lpstr>Previous Work- Logistic Regression</vt:lpstr>
      <vt:lpstr>Logistic Regression Analysis</vt:lpstr>
      <vt:lpstr>Logistic Regression Model 1</vt:lpstr>
      <vt:lpstr>Logistic Regression Model 2</vt:lpstr>
      <vt:lpstr>Bayesian Network Model Exploration</vt:lpstr>
      <vt:lpstr>Bayesian Network Model Exploration (Cont.)</vt:lpstr>
      <vt:lpstr>API Demonstration</vt:lpstr>
      <vt:lpstr>Questions ?</vt:lpstr>
      <vt:lpstr>Related solutions / State of 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Youakim BADR</dc:creator>
  <cp:lastModifiedBy>Fady Smouni</cp:lastModifiedBy>
  <cp:revision>29</cp:revision>
  <dcterms:created xsi:type="dcterms:W3CDTF">2018-11-27T04:22:11Z</dcterms:created>
  <dcterms:modified xsi:type="dcterms:W3CDTF">2021-12-06T19:40:05Z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0x0101004B76347BE8CD5B45A0EC3B37664776C6</vt:lpwstr>
  </property>
</Properties>
</file>